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26"/>
  </p:notesMasterIdLst>
  <p:sldIdLst>
    <p:sldId id="383" r:id="rId2"/>
    <p:sldId id="447" r:id="rId3"/>
    <p:sldId id="392" r:id="rId4"/>
    <p:sldId id="409" r:id="rId5"/>
    <p:sldId id="425" r:id="rId6"/>
    <p:sldId id="426" r:id="rId7"/>
    <p:sldId id="427" r:id="rId8"/>
    <p:sldId id="428" r:id="rId9"/>
    <p:sldId id="429" r:id="rId10"/>
    <p:sldId id="430" r:id="rId11"/>
    <p:sldId id="589" r:id="rId12"/>
    <p:sldId id="590" r:id="rId13"/>
    <p:sldId id="591" r:id="rId14"/>
    <p:sldId id="592" r:id="rId15"/>
    <p:sldId id="593" r:id="rId16"/>
    <p:sldId id="443" r:id="rId17"/>
    <p:sldId id="445" r:id="rId18"/>
    <p:sldId id="446" r:id="rId19"/>
    <p:sldId id="594" r:id="rId20"/>
    <p:sldId id="448" r:id="rId21"/>
    <p:sldId id="449" r:id="rId22"/>
    <p:sldId id="595" r:id="rId23"/>
    <p:sldId id="596" r:id="rId24"/>
    <p:sldId id="465" r:id="rId25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81D9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5" autoAdjust="0"/>
    <p:restoredTop sz="97457" autoAdjust="0"/>
  </p:normalViewPr>
  <p:slideViewPr>
    <p:cSldViewPr snapToGrid="0">
      <p:cViewPr varScale="1">
        <p:scale>
          <a:sx n="94" d="100"/>
          <a:sy n="94" d="100"/>
        </p:scale>
        <p:origin x="84" y="132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2" d="100"/>
          <a:sy n="112" d="100"/>
        </p:scale>
        <p:origin x="516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750E5-EB2E-4E2F-8BF7-BBFC3715F82E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7882C-BC8E-4ED0-B304-7FC3B85C9D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921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7882C-BC8E-4ED0-B304-7FC3B85C9D6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74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Keymap</a:t>
            </a:r>
            <a:r>
              <a:rPr lang="ko-KR" altLang="en-US" baseline="0" dirty="0"/>
              <a:t> </a:t>
            </a:r>
            <a:r>
              <a:rPr lang="en-US" altLang="ko-KR" baseline="0" dirty="0">
                <a:sym typeface="Wingdings" panose="05000000000000000000" pitchFamily="2" charset="2"/>
              </a:rPr>
              <a:t> (delete Line Duplicate Line or Selection)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7882C-BC8E-4ED0-B304-7FC3B85C9D6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613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7882C-BC8E-4ED0-B304-7FC3B85C9D6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711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BCE33-3025-4BB8-979F-136DABB454F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6691D-0240-42A6-8706-B315C11B7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387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BCE33-3025-4BB8-979F-136DABB454F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6691D-0240-42A6-8706-B315C11B7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869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BCE33-3025-4BB8-979F-136DABB454F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6691D-0240-42A6-8706-B315C11B7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666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BCE33-3025-4BB8-979F-136DABB454F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6691D-0240-42A6-8706-B315C11B7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88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BCE33-3025-4BB8-979F-136DABB454F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6691D-0240-42A6-8706-B315C11B7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84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BCE33-3025-4BB8-979F-136DABB454F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6691D-0240-42A6-8706-B315C11B7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512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BCE33-3025-4BB8-979F-136DABB454F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6691D-0240-42A6-8706-B315C11B7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573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BCE33-3025-4BB8-979F-136DABB454F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6691D-0240-42A6-8706-B315C11B7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223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BCE33-3025-4BB8-979F-136DABB454F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6691D-0240-42A6-8706-B315C11B7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603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BCE33-3025-4BB8-979F-136DABB454F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6691D-0240-42A6-8706-B315C11B7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BCE33-3025-4BB8-979F-136DABB454F7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6691D-0240-42A6-8706-B315C11B7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35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724394"/>
            <a:ext cx="9144000" cy="6133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94733" y="221193"/>
            <a:ext cx="8754534" cy="413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948267"/>
            <a:ext cx="7886700" cy="5228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BCE33-3025-4BB8-979F-136DABB454F7}" type="datetimeFigureOut">
              <a:rPr lang="ko-KR" altLang="en-US" smtClean="0"/>
              <a:t>2023-07-25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6691D-0240-42A6-8706-B315C11B7BF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2595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kern="1200" baseline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anose="020B0604020202020204" pitchFamily="34" charset="0"/>
          <a:ea typeface="맑은 고딕" panose="020B0503020000020004" pitchFamily="50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1" kern="1200" baseline="0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  <a:cs typeface="Arial" panose="020B0604020202020204" pitchFamily="34" charset="0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  <a:cs typeface="Arial" panose="020B0604020202020204" pitchFamily="34" charset="0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  <a:cs typeface="Arial" panose="020B0604020202020204" pitchFamily="34" charset="0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  <a:cs typeface="Arial" panose="020B0604020202020204" pitchFamily="34" charset="0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  <a:cs typeface="Arial" panose="020B0604020202020204" pitchFamily="34" charset="0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/>
              <a:t>Artificial Intelligence (AI) </a:t>
            </a:r>
            <a:r>
              <a:rPr lang="ko-KR" altLang="en-US" sz="3000" dirty="0"/>
              <a:t>기본</a:t>
            </a:r>
            <a:br>
              <a:rPr lang="en-US" altLang="ko-KR" sz="3000" dirty="0"/>
            </a:br>
            <a:br>
              <a:rPr lang="en-US" altLang="ko-KR" sz="3000" dirty="0"/>
            </a:br>
            <a:r>
              <a:rPr lang="ko-KR" altLang="en-US" sz="3000" dirty="0" err="1"/>
              <a:t>딥러닝</a:t>
            </a:r>
            <a:r>
              <a:rPr lang="ko-KR" altLang="en-US" sz="3000" dirty="0"/>
              <a:t> 예측모델 </a:t>
            </a:r>
            <a:r>
              <a:rPr lang="ko-KR" altLang="en-US" sz="3000" dirty="0" err="1"/>
              <a:t>구축방법</a:t>
            </a:r>
            <a:br>
              <a:rPr lang="en-US" altLang="ko-KR" sz="3000" dirty="0"/>
            </a:br>
            <a:endParaRPr lang="ko-KR" altLang="en-US" sz="3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#1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781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8AEDEBE-1E14-4F01-BFD9-B59F904BE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69" y="875141"/>
            <a:ext cx="3721050" cy="29021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EF60F84-1B7A-46F7-86B3-2E685BE91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21193"/>
            <a:ext cx="8754534" cy="41380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 완료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7C4692A-C534-48C9-AF4B-C07A8A7BA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454" y="896960"/>
            <a:ext cx="3666458" cy="28803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B7707985-F0DC-4F25-AB4E-8EFDBDE9E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768" y="3963368"/>
            <a:ext cx="3708464" cy="28623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A739409-3D5F-4A7E-9903-8C1BA770CEE5}"/>
              </a:ext>
            </a:extLst>
          </p:cNvPr>
          <p:cNvSpPr/>
          <p:nvPr/>
        </p:nvSpPr>
        <p:spPr>
          <a:xfrm>
            <a:off x="4175319" y="2056868"/>
            <a:ext cx="68713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굽음 11">
            <a:extLst>
              <a:ext uri="{FF2B5EF4-FFF2-40B4-BE49-F238E27FC236}">
                <a16:creationId xmlns:a16="http://schemas.microsoft.com/office/drawing/2014/main" id="{FC511BF4-5661-4719-A2FB-269BFC24440F}"/>
              </a:ext>
            </a:extLst>
          </p:cNvPr>
          <p:cNvSpPr/>
          <p:nvPr/>
        </p:nvSpPr>
        <p:spPr>
          <a:xfrm rot="10800000">
            <a:off x="6598864" y="4039280"/>
            <a:ext cx="1017550" cy="118334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975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25C02E-4307-6035-873F-55C451361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딥러닝 실습 환경 설정하기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CF66A5-0049-6953-D479-50A59BBFA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82" y="1410200"/>
            <a:ext cx="7081544" cy="31863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8244AC-8162-C5EF-D800-B4065D54C849}"/>
              </a:ext>
            </a:extLst>
          </p:cNvPr>
          <p:cNvSpPr txBox="1"/>
          <p:nvPr/>
        </p:nvSpPr>
        <p:spPr>
          <a:xfrm>
            <a:off x="598742" y="919554"/>
            <a:ext cx="5962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Anaconda prompt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실행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가급적 관리자 권한으로 수행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0FD9B2-82FA-90DD-4CD5-811D53951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411" y="4026715"/>
            <a:ext cx="4951856" cy="26100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9150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0B1F57C-6F9E-C7FB-3ACF-11D17930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21193"/>
            <a:ext cx="8754534" cy="41380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딥러닝 실습 환경 설정하기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3CAB9-2CDD-99B7-5C31-8515F9341C50}"/>
              </a:ext>
            </a:extLst>
          </p:cNvPr>
          <p:cNvSpPr txBox="1"/>
          <p:nvPr/>
        </p:nvSpPr>
        <p:spPr>
          <a:xfrm>
            <a:off x="1649626" y="6352745"/>
            <a:ext cx="7299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최초 한번만 생성하고</a:t>
            </a:r>
            <a:r>
              <a:rPr lang="en-US" altLang="ko-KR" b="1" dirty="0"/>
              <a:t>, </a:t>
            </a:r>
            <a:r>
              <a:rPr lang="ko-KR" altLang="en-US" b="1" dirty="0"/>
              <a:t>실습자료 실행은 본 가상환경에서 수행합니다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3BE63A-1C06-AED6-B211-B0AEDAEA91A2}"/>
              </a:ext>
            </a:extLst>
          </p:cNvPr>
          <p:cNvSpPr txBox="1"/>
          <p:nvPr/>
        </p:nvSpPr>
        <p:spPr>
          <a:xfrm>
            <a:off x="598742" y="919554"/>
            <a:ext cx="3495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가상환경 생성하기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F360CE-81A6-0DF2-089B-07A99DE2D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97" y="1288886"/>
            <a:ext cx="4864700" cy="16407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DE3A61-F23E-01D2-CCB2-A211A8EF5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388" y="3008316"/>
            <a:ext cx="5171302" cy="32657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9745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95B38C-0BFF-24AD-E6C2-2629C5AEE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21193"/>
            <a:ext cx="8754534" cy="41380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딥러닝 실습 환경 설정하기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421A58-7EFB-A0CE-D263-5B2BA9390DE5}"/>
              </a:ext>
            </a:extLst>
          </p:cNvPr>
          <p:cNvSpPr txBox="1"/>
          <p:nvPr/>
        </p:nvSpPr>
        <p:spPr>
          <a:xfrm>
            <a:off x="598742" y="919554"/>
            <a:ext cx="3495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가상환경 활성화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04A81B-8186-8949-200E-E19084FA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42" y="1288886"/>
            <a:ext cx="5060653" cy="14073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52FA01-1848-4F6B-D819-CA5D395AAFC9}"/>
              </a:ext>
            </a:extLst>
          </p:cNvPr>
          <p:cNvSpPr txBox="1"/>
          <p:nvPr/>
        </p:nvSpPr>
        <p:spPr>
          <a:xfrm>
            <a:off x="598742" y="3557721"/>
            <a:ext cx="7698820" cy="1477328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참고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#1: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가상환경 비활성화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$&gt;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deactivate &lt;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환경이름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참고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#2: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가상환경 삭제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$&gt;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env remove –n &lt;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환경이름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26497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45CED4-7183-EEEE-61E5-409A3C352CA3}"/>
              </a:ext>
            </a:extLst>
          </p:cNvPr>
          <p:cNvSpPr txBox="1"/>
          <p:nvPr/>
        </p:nvSpPr>
        <p:spPr>
          <a:xfrm>
            <a:off x="598742" y="740381"/>
            <a:ext cx="3495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필요한 패키지 설치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197BA3D-6F07-D05B-D3A8-D9D8E9FAA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21193"/>
            <a:ext cx="8754534" cy="41380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딥러닝 실습 환경 설정하기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C5462-0F84-27C6-B861-454EA73E4452}"/>
              </a:ext>
            </a:extLst>
          </p:cNvPr>
          <p:cNvSpPr txBox="1"/>
          <p:nvPr/>
        </p:nvSpPr>
        <p:spPr>
          <a:xfrm>
            <a:off x="654348" y="1109713"/>
            <a:ext cx="7698820" cy="6740307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ko-KR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넘파이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판다스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맷플롯립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설치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$&gt;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install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pandas matplotlib</a:t>
            </a:r>
          </a:p>
          <a:p>
            <a:endParaRPr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ko-KR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주피터 노트북 설치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$&gt;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notebook</a:t>
            </a:r>
          </a:p>
          <a:p>
            <a:endParaRPr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#OpenCV </a:t>
            </a:r>
            <a:r>
              <a:rPr lang="ko-KR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설치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가장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널리 쓰이는 컴퓨터 비전 라이브러리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$&gt;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install –c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-forge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opencv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ko-KR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케라스</a:t>
            </a:r>
            <a:r>
              <a:rPr lang="ko-KR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설치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$&gt; pip install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np_utils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ko-KR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텐서플로</a:t>
            </a:r>
            <a:r>
              <a:rPr lang="ko-KR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설치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$&gt; pip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install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ko-KR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기타</a:t>
            </a:r>
            <a:endParaRPr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$&gt; pip install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lifelines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scikit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-learn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ko-KR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패키지 목록 최종 확인</a:t>
            </a:r>
            <a:endParaRPr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$&gt;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2594998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D74A95B-E550-4AE8-EFD3-63FCF5D5C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21193"/>
            <a:ext cx="8754534" cy="41380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딥러닝 실습 환경 설정하기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64794-C597-2D15-9894-C72E8076D7F0}"/>
              </a:ext>
            </a:extLst>
          </p:cNvPr>
          <p:cNvSpPr txBox="1"/>
          <p:nvPr/>
        </p:nvSpPr>
        <p:spPr>
          <a:xfrm>
            <a:off x="598742" y="919554"/>
            <a:ext cx="3495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주피터 노트북을 실행해 보자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2FEB9A-8ED1-03F6-7428-DAFFFAF78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71470"/>
            <a:ext cx="5506479" cy="104410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7062B5-01F9-5AE3-8055-B4D23B9AE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058912"/>
            <a:ext cx="7811015" cy="272427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1E5AE8-0E48-5E1B-58D5-5D930FC0E325}"/>
              </a:ext>
            </a:extLst>
          </p:cNvPr>
          <p:cNvSpPr txBox="1"/>
          <p:nvPr/>
        </p:nvSpPr>
        <p:spPr>
          <a:xfrm>
            <a:off x="628650" y="2689580"/>
            <a:ext cx="3495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C:/workspace_deepBIO/</a:t>
            </a:r>
            <a:endParaRPr lang="ko-KR" alt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8B831-302E-31D2-71E7-E2C7901934BA}"/>
              </a:ext>
            </a:extLst>
          </p:cNvPr>
          <p:cNvSpPr txBox="1"/>
          <p:nvPr/>
        </p:nvSpPr>
        <p:spPr>
          <a:xfrm>
            <a:off x="628649" y="6057197"/>
            <a:ext cx="4944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해당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폴더 아래에 실습자료를 생성합니다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37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250" b="1"/>
          <a:stretch/>
        </p:blipFill>
        <p:spPr>
          <a:xfrm>
            <a:off x="330200" y="1770856"/>
            <a:ext cx="2750986" cy="40584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1" y="847199"/>
            <a:ext cx="2750985" cy="7114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56" y="5896832"/>
            <a:ext cx="1326527" cy="28933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0200" y="1573969"/>
            <a:ext cx="1704975" cy="1815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55283" y="1574532"/>
            <a:ext cx="1025903" cy="18157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1760" y="1498600"/>
            <a:ext cx="1636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Low-risk subgroup (n=64)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182409" y="1566132"/>
            <a:ext cx="113242" cy="1815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82409" y="1783404"/>
            <a:ext cx="113242" cy="18157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17333" y="1716754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High-risk subgroup (n=39)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321" y="1137475"/>
            <a:ext cx="3040064" cy="280198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573548" y="910191"/>
            <a:ext cx="20377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Progression-free survival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4667250" y="4114800"/>
          <a:ext cx="3606800" cy="8382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85329">
                  <a:extLst>
                    <a:ext uri="{9D8B030D-6E8A-4147-A177-3AD203B41FA5}">
                      <a16:colId xmlns:a16="http://schemas.microsoft.com/office/drawing/2014/main" val="1301857441"/>
                    </a:ext>
                  </a:extLst>
                </a:gridCol>
                <a:gridCol w="1208845">
                  <a:extLst>
                    <a:ext uri="{9D8B030D-6E8A-4147-A177-3AD203B41FA5}">
                      <a16:colId xmlns:a16="http://schemas.microsoft.com/office/drawing/2014/main" val="3193065167"/>
                    </a:ext>
                  </a:extLst>
                </a:gridCol>
                <a:gridCol w="723403">
                  <a:extLst>
                    <a:ext uri="{9D8B030D-6E8A-4147-A177-3AD203B41FA5}">
                      <a16:colId xmlns:a16="http://schemas.microsoft.com/office/drawing/2014/main" val="607451472"/>
                    </a:ext>
                  </a:extLst>
                </a:gridCol>
                <a:gridCol w="989223">
                  <a:extLst>
                    <a:ext uri="{9D8B030D-6E8A-4147-A177-3AD203B41FA5}">
                      <a16:colId xmlns:a16="http://schemas.microsoft.com/office/drawing/2014/main" val="407037818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# of Sample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Observed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Expected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95942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solidFill>
                            <a:schemeClr val="accent5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Cluster 1</a:t>
                      </a:r>
                      <a:endParaRPr lang="en-US" sz="1000" b="0" i="0" u="none" strike="noStrike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82047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Cluster 2</a:t>
                      </a:r>
                      <a:endParaRPr lang="en-US" sz="10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64554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Chisq = 12.0709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df = 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 = 5.12 x 10</a:t>
                      </a:r>
                      <a:r>
                        <a:rPr lang="en-US" sz="1000" u="none" strike="noStrike" baseline="300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250157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4572000" y="5389000"/>
            <a:ext cx="42862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Figure. Expression pattern of progression-related genes in a NMIBC patient cohort </a:t>
            </a:r>
            <a:r>
              <a: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CBNU cohort, </a:t>
            </a:r>
            <a:r>
              <a:rPr lang="ko-KR" alt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103</a:t>
            </a:r>
            <a:r>
              <a: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 total of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1,789 </a:t>
            </a: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genes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whose expression levels were significantly associated with disease progression of NMIBC [p &lt; 0.05 by Cox regression analysis]</a:t>
            </a: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42FFB94-15EC-39F0-8BCC-02C350AF6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21193"/>
            <a:ext cx="8754534" cy="413807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예측모델 구축 실습</a:t>
            </a:r>
          </a:p>
        </p:txBody>
      </p:sp>
    </p:spTree>
    <p:extLst>
      <p:ext uri="{BB962C8B-B14F-4D97-AF65-F5344CB8AC3E}">
        <p14:creationId xmlns:p14="http://schemas.microsoft.com/office/powerpoint/2010/main" val="441559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eep learni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686" y="808904"/>
            <a:ext cx="1983804" cy="98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직사각형 5"/>
          <p:cNvSpPr/>
          <p:nvPr/>
        </p:nvSpPr>
        <p:spPr bwMode="auto">
          <a:xfrm>
            <a:off x="3143156" y="1303879"/>
            <a:ext cx="1744662" cy="1122363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endParaRPr lang="en-US" altLang="ko-KR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endParaRPr lang="en-US" altLang="ko-KR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endParaRPr lang="en-US" altLang="ko-KR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Selection of prognostic genes in NMIBC progression</a:t>
            </a:r>
            <a:endParaRPr lang="ko-KR" alt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화살표 연결선 7"/>
          <p:cNvCxnSpPr>
            <a:stCxn id="11" idx="3"/>
          </p:cNvCxnSpPr>
          <p:nvPr/>
        </p:nvCxnSpPr>
        <p:spPr bwMode="auto">
          <a:xfrm flipV="1">
            <a:off x="2914557" y="1865855"/>
            <a:ext cx="228600" cy="3174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endCxn id="12" idx="1"/>
          </p:cNvCxnSpPr>
          <p:nvPr/>
        </p:nvCxnSpPr>
        <p:spPr bwMode="auto">
          <a:xfrm flipV="1">
            <a:off x="4887819" y="1863472"/>
            <a:ext cx="304800" cy="2382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 bwMode="auto">
          <a:xfrm>
            <a:off x="7145244" y="1556290"/>
            <a:ext cx="1345080" cy="620714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latin typeface="Arial" pitchFamily="34" charset="0"/>
                <a:cs typeface="Arial" pitchFamily="34" charset="0"/>
              </a:rPr>
              <a:t>Risk prediction of NMIBC in UROMOL cohort</a:t>
            </a:r>
          </a:p>
          <a:p>
            <a:pPr algn="ctr">
              <a:defRPr/>
            </a:pPr>
            <a:r>
              <a:rPr lang="en-US" altLang="ko-KR" sz="1000" dirty="0">
                <a:latin typeface="Arial" pitchFamily="34" charset="0"/>
                <a:cs typeface="Arial" pitchFamily="34" charset="0"/>
              </a:rPr>
              <a:t>(n=460)</a:t>
            </a:r>
            <a:endParaRPr lang="ko-KR" alt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1789642" y="1521366"/>
            <a:ext cx="1124915" cy="695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Training (n=103)</a:t>
            </a:r>
          </a:p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CBNU data set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5192619" y="1440407"/>
            <a:ext cx="1625600" cy="84613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Development and training of prediction model based on fully connected neural network (FNN) algorithm</a:t>
            </a:r>
          </a:p>
        </p:txBody>
      </p:sp>
      <p:cxnSp>
        <p:nvCxnSpPr>
          <p:cNvPr id="13" name="직선 화살표 연결선 12"/>
          <p:cNvCxnSpPr>
            <a:stCxn id="12" idx="3"/>
            <a:endCxn id="10" idx="1"/>
          </p:cNvCxnSpPr>
          <p:nvPr/>
        </p:nvCxnSpPr>
        <p:spPr bwMode="auto">
          <a:xfrm>
            <a:off x="6818219" y="1863473"/>
            <a:ext cx="327025" cy="3174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89642" y="1132630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Procedure</a:t>
            </a:r>
            <a:endParaRPr lang="ko-KR" alt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1178687"/>
            <a:ext cx="1309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CBNU cohort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3428216" y="2387701"/>
            <a:ext cx="11977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1,789 genes</a:t>
            </a:r>
            <a:endParaRPr lang="ko-KR" altLang="en-US" sz="1400" dirty="0"/>
          </a:p>
        </p:txBody>
      </p: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118962" y="1493614"/>
          <a:ext cx="1224429" cy="63817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999797">
                  <a:extLst>
                    <a:ext uri="{9D8B030D-6E8A-4147-A177-3AD203B41FA5}">
                      <a16:colId xmlns:a16="http://schemas.microsoft.com/office/drawing/2014/main" val="3406105316"/>
                    </a:ext>
                  </a:extLst>
                </a:gridCol>
                <a:gridCol w="224632">
                  <a:extLst>
                    <a:ext uri="{9D8B030D-6E8A-4147-A177-3AD203B41FA5}">
                      <a16:colId xmlns:a16="http://schemas.microsoft.com/office/drawing/2014/main" val="53762651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Risk subgroup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91395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solidFill>
                            <a:schemeClr val="accent5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Low_risk</a:t>
                      </a:r>
                      <a:endParaRPr lang="en-US" sz="1000" b="0" i="0" u="none" strike="noStrike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3654868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High_risk</a:t>
                      </a:r>
                      <a:endParaRPr 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9182838"/>
                  </a:ext>
                </a:extLst>
              </a:tr>
            </a:tbl>
          </a:graphicData>
        </a:graphic>
      </p:graphicFrame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860" y="1353043"/>
            <a:ext cx="1568476" cy="444220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176626" y="1724994"/>
            <a:ext cx="7889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Low_risk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065328" y="1724994"/>
            <a:ext cx="8226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High_risk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774" y="2985835"/>
            <a:ext cx="3072384" cy="2999232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04" y="2988218"/>
            <a:ext cx="3040064" cy="2801986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790255" y="2760934"/>
            <a:ext cx="26853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Progression-free survival (CBNU)</a:t>
            </a:r>
          </a:p>
        </p:txBody>
      </p:sp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263436" y="5972545"/>
          <a:ext cx="3606800" cy="6477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85329">
                  <a:extLst>
                    <a:ext uri="{9D8B030D-6E8A-4147-A177-3AD203B41FA5}">
                      <a16:colId xmlns:a16="http://schemas.microsoft.com/office/drawing/2014/main" val="1301857441"/>
                    </a:ext>
                  </a:extLst>
                </a:gridCol>
                <a:gridCol w="1208845">
                  <a:extLst>
                    <a:ext uri="{9D8B030D-6E8A-4147-A177-3AD203B41FA5}">
                      <a16:colId xmlns:a16="http://schemas.microsoft.com/office/drawing/2014/main" val="3193065167"/>
                    </a:ext>
                  </a:extLst>
                </a:gridCol>
                <a:gridCol w="723403">
                  <a:extLst>
                    <a:ext uri="{9D8B030D-6E8A-4147-A177-3AD203B41FA5}">
                      <a16:colId xmlns:a16="http://schemas.microsoft.com/office/drawing/2014/main" val="607451472"/>
                    </a:ext>
                  </a:extLst>
                </a:gridCol>
                <a:gridCol w="989223">
                  <a:extLst>
                    <a:ext uri="{9D8B030D-6E8A-4147-A177-3AD203B41FA5}">
                      <a16:colId xmlns:a16="http://schemas.microsoft.com/office/drawing/2014/main" val="40703781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# of Sample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Observed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Expected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9594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solidFill>
                            <a:schemeClr val="accent5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Cluster 1</a:t>
                      </a:r>
                      <a:endParaRPr lang="en-US" sz="1000" b="0" i="0" u="none" strike="noStrike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8204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Cluster 2</a:t>
                      </a:r>
                      <a:endParaRPr lang="en-US" sz="10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6455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Chisq = 12.0709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df</a:t>
                      </a:r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 = 5.12 x 10</a:t>
                      </a:r>
                      <a:r>
                        <a:rPr lang="en-US" sz="1000" u="none" strike="noStrike" baseline="300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2501576"/>
                  </a:ext>
                </a:extLst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/>
        </p:nvGraphicFramePr>
        <p:xfrm>
          <a:off x="4625980" y="5972545"/>
          <a:ext cx="3612278" cy="6477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761131">
                  <a:extLst>
                    <a:ext uri="{9D8B030D-6E8A-4147-A177-3AD203B41FA5}">
                      <a16:colId xmlns:a16="http://schemas.microsoft.com/office/drawing/2014/main" val="1301857441"/>
                    </a:ext>
                  </a:extLst>
                </a:gridCol>
                <a:gridCol w="1084299">
                  <a:extLst>
                    <a:ext uri="{9D8B030D-6E8A-4147-A177-3AD203B41FA5}">
                      <a16:colId xmlns:a16="http://schemas.microsoft.com/office/drawing/2014/main" val="3193065167"/>
                    </a:ext>
                  </a:extLst>
                </a:gridCol>
                <a:gridCol w="668210">
                  <a:extLst>
                    <a:ext uri="{9D8B030D-6E8A-4147-A177-3AD203B41FA5}">
                      <a16:colId xmlns:a16="http://schemas.microsoft.com/office/drawing/2014/main" val="607451472"/>
                    </a:ext>
                  </a:extLst>
                </a:gridCol>
                <a:gridCol w="1098638">
                  <a:extLst>
                    <a:ext uri="{9D8B030D-6E8A-4147-A177-3AD203B41FA5}">
                      <a16:colId xmlns:a16="http://schemas.microsoft.com/office/drawing/2014/main" val="4070378184"/>
                    </a:ext>
                  </a:extLst>
                </a:gridCol>
              </a:tblGrid>
              <a:tr h="67506"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# of Sample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Observed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Expected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9594208"/>
                  </a:ext>
                </a:extLst>
              </a:tr>
              <a:tr h="675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chemeClr val="accent5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Cluster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19.443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8204728"/>
                  </a:ext>
                </a:extLst>
              </a:tr>
              <a:tr h="675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Cluster 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11.557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6455431"/>
                  </a:ext>
                </a:extLst>
              </a:tr>
              <a:tr h="1012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Chisq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= 18.1029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df =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 = 2.09 x 10</a:t>
                      </a:r>
                      <a:r>
                        <a:rPr lang="en-US" altLang="ko-KR" sz="1000" u="none" strike="noStrike" baseline="300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2501576"/>
                  </a:ext>
                </a:extLst>
              </a:tr>
            </a:tbl>
          </a:graphicData>
        </a:graphic>
      </p:graphicFrame>
      <p:sp>
        <p:nvSpPr>
          <p:cNvPr id="16" name="제목 1">
            <a:extLst>
              <a:ext uri="{FF2B5EF4-FFF2-40B4-BE49-F238E27FC236}">
                <a16:creationId xmlns:a16="http://schemas.microsoft.com/office/drawing/2014/main" id="{E370CCE9-81AF-3744-C163-5DB3BB7C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21193"/>
            <a:ext cx="8754534" cy="413807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예측모델 구축 실습</a:t>
            </a:r>
          </a:p>
        </p:txBody>
      </p:sp>
    </p:spTree>
    <p:extLst>
      <p:ext uri="{BB962C8B-B14F-4D97-AF65-F5344CB8AC3E}">
        <p14:creationId xmlns:p14="http://schemas.microsoft.com/office/powerpoint/2010/main" val="3322186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76" y="870596"/>
            <a:ext cx="7270648" cy="57459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2" descr="deep learni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261" y="4562127"/>
            <a:ext cx="2502944" cy="124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9C19D3A2-BD81-E27B-A757-94ED285E0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21193"/>
            <a:ext cx="8754534" cy="413807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예측모델 구축 실습</a:t>
            </a:r>
          </a:p>
        </p:txBody>
      </p:sp>
    </p:spTree>
    <p:extLst>
      <p:ext uri="{BB962C8B-B14F-4D97-AF65-F5344CB8AC3E}">
        <p14:creationId xmlns:p14="http://schemas.microsoft.com/office/powerpoint/2010/main" val="175251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2079662"/>
            <a:ext cx="8414824" cy="32174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94733" y="221193"/>
            <a:ext cx="8754534" cy="41380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딥러닝 예측모델 구축 실습</a:t>
            </a:r>
          </a:p>
        </p:txBody>
      </p:sp>
    </p:spTree>
    <p:extLst>
      <p:ext uri="{BB962C8B-B14F-4D97-AF65-F5344CB8AC3E}">
        <p14:creationId xmlns:p14="http://schemas.microsoft.com/office/powerpoint/2010/main" val="1331971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새로운 개발 환경 구축</a:t>
            </a:r>
            <a:endParaRPr lang="en-US" altLang="ko-KR" dirty="0"/>
          </a:p>
          <a:p>
            <a:pPr lvl="1"/>
            <a:r>
              <a:rPr lang="en-US" altLang="ko-KR" dirty="0" err="1"/>
              <a:t>Jupyter</a:t>
            </a:r>
            <a:r>
              <a:rPr lang="en-US" altLang="ko-KR" dirty="0"/>
              <a:t> Notebook from Anaconda</a:t>
            </a:r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/>
              <a:t>AI in Genomics and Informatics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err="1"/>
              <a:t>딥러닝</a:t>
            </a:r>
            <a:r>
              <a:rPr lang="ko-KR" altLang="en-US" dirty="0"/>
              <a:t> 예측모델 구축 실습</a:t>
            </a:r>
            <a:endParaRPr lang="en-US" altLang="ko-KR" dirty="0"/>
          </a:p>
          <a:p>
            <a:pPr lvl="1"/>
            <a:r>
              <a:rPr lang="en-US" altLang="ko-KR" dirty="0"/>
              <a:t>Fully-connected Neural Network (FNN, </a:t>
            </a:r>
            <a:r>
              <a:rPr lang="ko-KR" altLang="en-US" dirty="0"/>
              <a:t>완전연결신경망</a:t>
            </a:r>
            <a:r>
              <a:rPr lang="en-US" altLang="ko-KR" dirty="0"/>
              <a:t>) </a:t>
            </a:r>
            <a:r>
              <a:rPr lang="ko-KR" altLang="en-US" dirty="0"/>
              <a:t>구축하기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오늘의 순서</a:t>
            </a:r>
          </a:p>
        </p:txBody>
      </p:sp>
    </p:spTree>
    <p:extLst>
      <p:ext uri="{BB962C8B-B14F-4D97-AF65-F5344CB8AC3E}">
        <p14:creationId xmlns:p14="http://schemas.microsoft.com/office/powerpoint/2010/main" val="3926619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88" y="1257047"/>
            <a:ext cx="8414824" cy="50864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4733" y="221193"/>
            <a:ext cx="8754534" cy="41380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딥러닝 예측모델 구축 실습</a:t>
            </a:r>
          </a:p>
        </p:txBody>
      </p:sp>
    </p:spTree>
    <p:extLst>
      <p:ext uri="{BB962C8B-B14F-4D97-AF65-F5344CB8AC3E}">
        <p14:creationId xmlns:p14="http://schemas.microsoft.com/office/powerpoint/2010/main" val="2132872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91" y="1060428"/>
            <a:ext cx="8369049" cy="54419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4733" y="221193"/>
            <a:ext cx="8754534" cy="41380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딥러닝 예측모델 구축 실습</a:t>
            </a:r>
          </a:p>
        </p:txBody>
      </p:sp>
    </p:spTree>
    <p:extLst>
      <p:ext uri="{BB962C8B-B14F-4D97-AF65-F5344CB8AC3E}">
        <p14:creationId xmlns:p14="http://schemas.microsoft.com/office/powerpoint/2010/main" val="1257855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A680F08-4544-3D7E-BDC5-2A09848BE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21193"/>
            <a:ext cx="8754534" cy="41380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딥러닝 예측모델 구축 실습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C7D029-772E-F46C-FC50-FCF33C02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46" y="1228136"/>
            <a:ext cx="8427308" cy="44017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6285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C8C8321-D042-4148-C8F4-774718B70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88" y="1408670"/>
            <a:ext cx="7944404" cy="427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BCC73FE-F708-0CCF-F845-535521C6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21193"/>
            <a:ext cx="8754534" cy="41380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딥러닝 예측모델 구축 실습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FA1FF0-F4C2-F3C7-A32F-7973905A1D16}"/>
              </a:ext>
            </a:extLst>
          </p:cNvPr>
          <p:cNvSpPr/>
          <p:nvPr/>
        </p:nvSpPr>
        <p:spPr>
          <a:xfrm>
            <a:off x="1762125" y="5226908"/>
            <a:ext cx="1055216" cy="172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6233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1916832"/>
            <a:ext cx="7632848" cy="1296144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Corbel" pitchFamily="34" charset="0"/>
                <a:ea typeface="나눔고딕OTF ExtraBold" pitchFamily="34" charset="-127"/>
              </a:rPr>
              <a:t>Thanks for your attention!</a:t>
            </a:r>
            <a:endParaRPr lang="ko-KR" altLang="en-US" sz="4000" b="1" dirty="0">
              <a:solidFill>
                <a:schemeClr val="bg1"/>
              </a:solidFill>
              <a:latin typeface="Corbel" pitchFamily="34" charset="0"/>
              <a:ea typeface="나눔고딕OTF ExtraBold" pitchFamily="34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55576" y="3284984"/>
            <a:ext cx="7632848" cy="864096"/>
          </a:xfrm>
        </p:spPr>
        <p:txBody>
          <a:bodyPr>
            <a:normAutofit/>
          </a:bodyPr>
          <a:lstStyle/>
          <a:p>
            <a:endParaRPr lang="ko-KR" altLang="en-US" sz="2000" dirty="0">
              <a:solidFill>
                <a:srgbClr val="FFFF00"/>
              </a:solidFill>
              <a:latin typeface="나눔고딕OTF" pitchFamily="34" charset="-127"/>
              <a:ea typeface="나눔고딕OTF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17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13807" y="2824795"/>
            <a:ext cx="131638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</a:t>
            </a:r>
            <a:endParaRPr lang="ko-KR" altLang="en-US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6544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우선 개발도구를 세팅해 보자</a:t>
            </a:r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457200" y="1667435"/>
            <a:ext cx="8229600" cy="3523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b="1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Anaconda </a:t>
            </a:r>
            <a:r>
              <a:rPr lang="ko-KR" altLang="en-US" dirty="0">
                <a:solidFill>
                  <a:schemeClr val="tx1"/>
                </a:solidFill>
              </a:rPr>
              <a:t>설치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439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0452056-22D3-4C8B-A1F6-BE92115E9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21193"/>
            <a:ext cx="8754534" cy="41380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1843FAC-42C9-409E-A1C5-134A40982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1143000"/>
            <a:ext cx="5838825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1102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3ADCEE7-EA32-4DBB-A874-416135FC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21193"/>
            <a:ext cx="8754534" cy="41380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3363B74-65E1-4F59-9EF9-6D27BA4E6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138237"/>
            <a:ext cx="5867400" cy="4581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6A7728-1A5D-4749-944E-72BB55CFF1C4}"/>
              </a:ext>
            </a:extLst>
          </p:cNvPr>
          <p:cNvSpPr txBox="1"/>
          <p:nvPr/>
        </p:nvSpPr>
        <p:spPr>
          <a:xfrm>
            <a:off x="3356386" y="6222999"/>
            <a:ext cx="5592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아무 선택이나 해도 되나</a:t>
            </a:r>
            <a:r>
              <a:rPr lang="en-US" altLang="ko-KR" b="1" dirty="0"/>
              <a:t>, All Users</a:t>
            </a:r>
            <a:r>
              <a:rPr lang="ko-KR" altLang="en-US" b="1" dirty="0"/>
              <a:t>를 권장합니다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64855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E37D21B-B150-4306-8EC7-FC7AA83B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21193"/>
            <a:ext cx="8754534" cy="41380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5B808F4-8205-42CC-90C5-ED3570FD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1171575"/>
            <a:ext cx="5838825" cy="45148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CD4A90-68C1-41DE-B742-5D3C0CA64D3A}"/>
              </a:ext>
            </a:extLst>
          </p:cNvPr>
          <p:cNvSpPr txBox="1"/>
          <p:nvPr/>
        </p:nvSpPr>
        <p:spPr>
          <a:xfrm>
            <a:off x="3420932" y="6038334"/>
            <a:ext cx="5528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이전</a:t>
            </a:r>
            <a:r>
              <a:rPr lang="en-US" altLang="ko-KR" b="1" dirty="0"/>
              <a:t> </a:t>
            </a:r>
            <a:r>
              <a:rPr lang="ko-KR" altLang="en-US" b="1" dirty="0"/>
              <a:t>선택에 따라 권장 설치 폴더가 달라집니다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본 </a:t>
            </a:r>
            <a:r>
              <a:rPr lang="ko-KR" altLang="en-US" b="1" dirty="0" err="1"/>
              <a:t>스크린샷대로</a:t>
            </a:r>
            <a:r>
              <a:rPr lang="ko-KR" altLang="en-US" b="1" dirty="0"/>
              <a:t> 설치를 권장합니다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3516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0263D5B-09B7-4DC7-A99B-6AE46D833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157287"/>
            <a:ext cx="5848350" cy="4543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AF436D4-4882-41FB-8EB8-58DBDDB1B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21193"/>
            <a:ext cx="8754534" cy="41380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5F5E6E-E97B-444A-89DA-D206E16D2D2F}"/>
              </a:ext>
            </a:extLst>
          </p:cNvPr>
          <p:cNvSpPr txBox="1"/>
          <p:nvPr/>
        </p:nvSpPr>
        <p:spPr>
          <a:xfrm>
            <a:off x="3420932" y="6038334"/>
            <a:ext cx="552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본 </a:t>
            </a:r>
            <a:r>
              <a:rPr lang="ko-KR" altLang="en-US" b="1" dirty="0" err="1"/>
              <a:t>스크린샷대로</a:t>
            </a:r>
            <a:r>
              <a:rPr lang="ko-KR" altLang="en-US" b="1" dirty="0"/>
              <a:t> 체크박스 선택을 권장합니다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42893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A2F0CBD-FFBE-4A57-A262-6192EDB25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1147762"/>
            <a:ext cx="5876925" cy="4562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AB3A82A-299B-49A8-AE54-6A5D98129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21193"/>
            <a:ext cx="8754534" cy="41380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FB171-F3E4-4E22-81FB-9E866601465F}"/>
              </a:ext>
            </a:extLst>
          </p:cNvPr>
          <p:cNvSpPr txBox="1"/>
          <p:nvPr/>
        </p:nvSpPr>
        <p:spPr>
          <a:xfrm>
            <a:off x="5454127" y="6222999"/>
            <a:ext cx="3495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설치는 조금 오래 걸립니다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43406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7801</TotalTime>
  <Words>536</Words>
  <Application>Microsoft Office PowerPoint</Application>
  <PresentationFormat>화면 슬라이드 쇼(4:3)</PresentationFormat>
  <Paragraphs>159</Paragraphs>
  <Slides>24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나눔고딕OTF</vt:lpstr>
      <vt:lpstr>나눔고딕OTF ExtraBold</vt:lpstr>
      <vt:lpstr>맑은 고딕</vt:lpstr>
      <vt:lpstr>Arial</vt:lpstr>
      <vt:lpstr>Corbel</vt:lpstr>
      <vt:lpstr>Courier New</vt:lpstr>
      <vt:lpstr>Wingdings</vt:lpstr>
      <vt:lpstr>Office 테마</vt:lpstr>
      <vt:lpstr>Artificial Intelligence (AI) 기본  딥러닝 예측모델 구축방법 </vt:lpstr>
      <vt:lpstr>오늘의 순서</vt:lpstr>
      <vt:lpstr>PowerPoint 프레젠테이션</vt:lpstr>
      <vt:lpstr>우선 개발도구를 세팅해 보자</vt:lpstr>
      <vt:lpstr>Anaconda 설치</vt:lpstr>
      <vt:lpstr>Anaconda 설치</vt:lpstr>
      <vt:lpstr>Anaconda 설치</vt:lpstr>
      <vt:lpstr>Anaconda 설치</vt:lpstr>
      <vt:lpstr>Anaconda 설치</vt:lpstr>
      <vt:lpstr>Anaconda 설치 완료</vt:lpstr>
      <vt:lpstr>딥러닝 실습 환경 설정하기</vt:lpstr>
      <vt:lpstr>딥러닝 실습 환경 설정하기</vt:lpstr>
      <vt:lpstr>딥러닝 실습 환경 설정하기</vt:lpstr>
      <vt:lpstr>딥러닝 실습 환경 설정하기</vt:lpstr>
      <vt:lpstr>딥러닝 실습 환경 설정하기</vt:lpstr>
      <vt:lpstr>딥러닝 예측모델 구축 실습</vt:lpstr>
      <vt:lpstr>딥러닝 예측모델 구축 실습</vt:lpstr>
      <vt:lpstr>딥러닝 예측모델 구축 실습</vt:lpstr>
      <vt:lpstr>딥러닝 예측모델 구축 실습</vt:lpstr>
      <vt:lpstr>딥러닝 예측모델 구축 실습</vt:lpstr>
      <vt:lpstr>딥러닝 예측모델 구축 실습</vt:lpstr>
      <vt:lpstr>딥러닝 예측모델 구축 실습</vt:lpstr>
      <vt:lpstr>딥러닝 예측모델 구축 실습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Seon-Kyu Kim</dc:creator>
  <cp:lastModifiedBy>Seon-Kyu</cp:lastModifiedBy>
  <cp:revision>2776</cp:revision>
  <cp:lastPrinted>2021-03-22T05:59:48Z</cp:lastPrinted>
  <dcterms:created xsi:type="dcterms:W3CDTF">2017-05-22T07:51:57Z</dcterms:created>
  <dcterms:modified xsi:type="dcterms:W3CDTF">2023-07-25T03:48:21Z</dcterms:modified>
</cp:coreProperties>
</file>